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5486400" y="457200"/>
            <a:ext cx="3657600" cy="457200"/>
          </a:xfrm>
          <a:prstGeom prst="rect">
            <a:avLst/>
          </a:prstGeom>
          <a:noFill/>
        </p:spPr>
        <p:txBody>
          <a:bodyPr wrap="none" tIns="0" bIns="0" lIns="0" rIns="0"/>
          <a:lstStyle/>
          <a:p>
            <a:pPr algn="r">
              <a:defRPr b="0" sz="3200">
                <a:solidFill>
                  <a:srgbClr val="425369"/>
                </a:solidFill>
                <a:latin typeface="Avenir Next"/>
              </a:defRPr>
            </a:pPr>
            <a:r>
              <a:rPr/>
              <a:t>EHLKE TEST PDF</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sz="1200" dirty="0"/>
              <a:t>The graph below reflects your current stage of maturity in relation to </a:t>
            </a:r>
            <a:r>
              <a:rPr lang="en-GB" sz="1200" b="1" dirty="0"/>
              <a:t>strategy</a:t>
            </a:r>
            <a:r>
              <a:rPr lang="en-GB" sz="1200"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100" dirty="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prioritised and finalized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Identify the stakeholders of the Impact Management capability to clarify and clearly articulate the purpose within the </a:t>
            </a:r>
          </a:p>
          <a:p>
            <a:pPr algn="l">
              <a:defRPr b="0" sz="950">
                <a:solidFill>
                  <a:srgbClr val="425369"/>
                </a:solidFill>
                <a:latin typeface="Avenir Next"/>
              </a:defRPr>
            </a:pPr>
            <a:r>
              <a:rPr/>
              <a:t>context and operating structure. </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talent</a:t>
            </a:r>
            <a:r>
              <a:rPr lang="en-GB" sz="1200"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1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Routinely review and update standardised templates, tools, processes, and training (collateral) to ensure consistent </a:t>
            </a:r>
          </a:p>
          <a:p>
            <a:pPr algn="l">
              <a:defRPr b="0" sz="950">
                <a:solidFill>
                  <a:srgbClr val="425369"/>
                </a:solidFill>
                <a:latin typeface="Avenir Next"/>
              </a:defRPr>
            </a:pPr>
            <a:r>
              <a:rPr/>
              <a:t>implementation of processes lead by the Impact Management Capability.​ If recruitment to fulfil the team composition </a:t>
            </a:r>
          </a:p>
          <a:p>
            <a:pPr algn="l">
              <a:defRPr b="0" sz="950">
                <a:solidFill>
                  <a:srgbClr val="425369"/>
                </a:solidFill>
                <a:latin typeface="Avenir Next"/>
              </a:defRPr>
            </a:pPr>
            <a:r>
              <a:rPr/>
              <a:t>requirements is slow and / a lower job level is required on a permanent basis, there will be a lag on the development of </a:t>
            </a:r>
          </a:p>
          <a:p>
            <a:pPr algn="l">
              <a:defRPr b="0" sz="950">
                <a:solidFill>
                  <a:srgbClr val="425369"/>
                </a:solidFill>
                <a:latin typeface="Avenir Next"/>
              </a:defRPr>
            </a:pPr>
            <a:r>
              <a:rPr/>
              <a:t>consistent collateral and training coming from the Impact Management Capability. This will have a knock-on effect on </a:t>
            </a:r>
          </a:p>
          <a:p>
            <a:pPr algn="l">
              <a:defRPr b="0" sz="950">
                <a:solidFill>
                  <a:srgbClr val="425369"/>
                </a:solidFill>
                <a:latin typeface="Avenir Next"/>
              </a:defRPr>
            </a:pPr>
            <a:r>
              <a:rPr/>
              <a:t>implementation of impact measurement. ​A partner could assist initially to review specific standardised collateral </a:t>
            </a:r>
          </a:p>
          <a:p>
            <a:pPr algn="l">
              <a:defRPr b="0" sz="950">
                <a:solidFill>
                  <a:srgbClr val="425369"/>
                </a:solidFill>
                <a:latin typeface="Avenir Next"/>
              </a:defRPr>
            </a:pPr>
            <a:r>
              <a:rPr/>
              <a:t>(templates, tools, processes and training) to equip teams within the organization. In line with stated objectives, </a:t>
            </a:r>
          </a:p>
          <a:p>
            <a:pPr algn="l">
              <a:defRPr b="0" sz="950">
                <a:solidFill>
                  <a:srgbClr val="425369"/>
                </a:solidFill>
                <a:latin typeface="Avenir Next"/>
              </a:defRPr>
            </a:pPr>
            <a:r>
              <a:rPr/>
              <a:t>talent within the Impact Management Capability would also need to develop capacity to maintain and improve this </a:t>
            </a:r>
          </a:p>
          <a:p>
            <a:pPr algn="l">
              <a:defRPr b="0" sz="950">
                <a:solidFill>
                  <a:srgbClr val="425369"/>
                </a:solidFill>
                <a:latin typeface="Avenir Next"/>
              </a:defRPr>
            </a:pPr>
            <a:r>
              <a:rPr/>
              <a:t>over time and serve the growth and needs (consideration for developing 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Embed processes to review and refine the recruitment plan in line with needs of the capability to continue to </a:t>
            </a:r>
          </a:p>
          <a:p>
            <a:pPr algn="l">
              <a:defRPr b="0" sz="950">
                <a:solidFill>
                  <a:srgbClr val="425369"/>
                </a:solidFill>
                <a:latin typeface="Avenir Next"/>
              </a:defRPr>
            </a:pPr>
            <a:r>
              <a:rPr/>
              <a:t>expand and serve its purpose. Develop role descriptions and job profiles for the team reflective of the skills and </a:t>
            </a:r>
          </a:p>
          <a:p>
            <a:pPr algn="l">
              <a:defRPr b="0" sz="950">
                <a:solidFill>
                  <a:srgbClr val="425369"/>
                </a:solidFill>
                <a:latin typeface="Avenir Next"/>
              </a:defRPr>
            </a:pPr>
            <a:r>
              <a:rPr/>
              <a:t>competencies required to execute functions and activities in line with the capability design. An option could be to </a:t>
            </a:r>
          </a:p>
          <a:p>
            <a:pPr algn="l">
              <a:defRPr b="0" sz="950">
                <a:solidFill>
                  <a:srgbClr val="425369"/>
                </a:solidFill>
                <a:latin typeface="Avenir Next"/>
              </a:defRPr>
            </a:pPr>
            <a:r>
              <a:rPr/>
              <a:t>work with a partner to develop the processes that will guide the Impact Management Capability team. This can </a:t>
            </a:r>
          </a:p>
          <a:p>
            <a:pPr algn="l">
              <a:defRPr b="0" sz="950">
                <a:solidFill>
                  <a:srgbClr val="425369"/>
                </a:solidFill>
                <a:latin typeface="Avenir Next"/>
              </a:defRPr>
            </a:pPr>
            <a:r>
              <a:rPr/>
              <a:t>be helpful because building a capability / sub-capability from scratch may require different competencies to those </a:t>
            </a:r>
          </a:p>
          <a:p>
            <a:pPr algn="l">
              <a:defRPr b="0" sz="950">
                <a:solidFill>
                  <a:srgbClr val="425369"/>
                </a:solidFill>
                <a:latin typeface="Avenir Next"/>
              </a:defRPr>
            </a:pPr>
            <a:r>
              <a:rPr/>
              <a:t>that are required to maintain and execute processes into the future. This can include initial capacity building a new </a:t>
            </a:r>
          </a:p>
          <a:p>
            <a:pPr algn="l">
              <a:defRPr b="0" sz="950">
                <a:solidFill>
                  <a:srgbClr val="425369"/>
                </a:solidFill>
                <a:latin typeface="Avenir Next"/>
              </a:defRPr>
            </a:pPr>
            <a:r>
              <a:rPr/>
              <a:t>team may require to stabilise and work cohesively.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processes</a:t>
            </a:r>
            <a:r>
              <a:rPr lang="en-GB" sz="1200"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18335"/>
            <a:ext cx="9191625" cy="334963"/>
          </a:xfrm>
        </p:spPr>
        <p:txBody>
          <a:bodyPr/>
          <a:lstStyle/>
          <a:p>
            <a:r>
              <a:rPr lang="en-GB" sz="1100" dirty="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Review and refine the capability design process to develop the capability by unpacking: the ‘job-to-be-done’ by the Impact </a:t>
            </a:r>
          </a:p>
          <a:p>
            <a:pPr algn="l">
              <a:defRPr b="0" sz="950">
                <a:solidFill>
                  <a:srgbClr val="425369"/>
                </a:solidFill>
                <a:latin typeface="Avenir Next"/>
              </a:defRPr>
            </a:pPr>
            <a:r>
              <a:rPr/>
              <a:t>Management Capability; defining the capability model (including the Impact Management sub-capabilities needed); define </a:t>
            </a:r>
          </a:p>
          <a:p>
            <a:pPr algn="l">
              <a:defRPr b="0" sz="950">
                <a:solidFill>
                  <a:srgbClr val="425369"/>
                </a:solidFill>
                <a:latin typeface="Avenir Next"/>
              </a:defRPr>
            </a:pPr>
            <a:r>
              <a:rPr/>
              <a:t>the boundaries of the Impact Management Capability (what it does do and what it doesn’t do); identify and define the </a:t>
            </a:r>
          </a:p>
          <a:p>
            <a:pPr algn="l">
              <a:defRPr b="0" sz="950">
                <a:solidFill>
                  <a:srgbClr val="425369"/>
                </a:solidFill>
                <a:latin typeface="Avenir Next"/>
              </a:defRPr>
            </a:pPr>
            <a:r>
              <a:rPr/>
              <a:t>high-level processes this capability will need to lead in order to fulfil the purpose and stakeholder needs; determine the </a:t>
            </a:r>
          </a:p>
          <a:p>
            <a:pPr algn="l">
              <a:defRPr b="0" sz="950">
                <a:solidFill>
                  <a:srgbClr val="425369"/>
                </a:solidFill>
                <a:latin typeface="Avenir Next"/>
              </a:defRPr>
            </a:pPr>
            <a:r>
              <a:rPr/>
              <a:t>responsibility assignment framework PACE . See example of PACE application. ​Develop more detailed processes once the </a:t>
            </a:r>
          </a:p>
          <a:p>
            <a:pPr algn="l">
              <a:defRPr b="0" sz="950">
                <a:solidFill>
                  <a:srgbClr val="425369"/>
                </a:solidFill>
                <a:latin typeface="Avenir Next"/>
              </a:defRPr>
            </a:pPr>
            <a:r>
              <a:rPr/>
              <a:t>team is in place. The capability design process above will assist to inform the development of role profiles (based on PACE); </a:t>
            </a:r>
          </a:p>
          <a:p>
            <a:pPr algn="l">
              <a:defRPr b="0" sz="950">
                <a:solidFill>
                  <a:srgbClr val="425369"/>
                </a:solidFill>
                <a:latin typeface="Avenir Next"/>
              </a:defRPr>
            </a:pPr>
            <a:r>
              <a:rPr/>
              <a:t>and workplans.​ An option could be to work with a partner to initially develop the processes that will guide the Impact </a:t>
            </a:r>
          </a:p>
          <a:p>
            <a:pPr algn="l">
              <a:defRPr b="0" sz="950">
                <a:solidFill>
                  <a:srgbClr val="425369"/>
                </a:solidFill>
                <a:latin typeface="Avenir Next"/>
              </a:defRPr>
            </a:pPr>
            <a:r>
              <a:rPr/>
              <a:t>Management Capability team. Socialise the responsibility assignment framework and processes across all levels of the </a:t>
            </a:r>
          </a:p>
          <a:p>
            <a:pPr algn="l">
              <a:defRPr b="0" sz="950">
                <a:solidFill>
                  <a:srgbClr val="425369"/>
                </a:solidFill>
                <a:latin typeface="Avenir Next"/>
              </a:defRPr>
            </a:pPr>
            <a:r>
              <a:rPr/>
              <a:t>organziation to ensure it is understood and can support effective work across capabilities and consistent execution of </a:t>
            </a:r>
          </a:p>
          <a:p>
            <a:pPr algn="l">
              <a:defRPr b="0" sz="950">
                <a:solidFill>
                  <a:srgbClr val="425369"/>
                </a:solidFill>
                <a:latin typeface="Avenir Next"/>
              </a:defRPr>
            </a:pPr>
            <a:r>
              <a:rPr/>
              <a:t>processes.​ Plan for a retrospective review of processes and PACE, ensure actions for refinement based on lessons learnt </a:t>
            </a:r>
          </a:p>
          <a:p>
            <a:pPr algn="l">
              <a:defRPr b="0" sz="950">
                <a:solidFill>
                  <a:srgbClr val="425369"/>
                </a:solidFill>
                <a:latin typeface="Avenir Next"/>
              </a:defRPr>
            </a:pPr>
            <a:r>
              <a:rPr/>
              <a:t>are planned for.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data</a:t>
            </a:r>
            <a:r>
              <a:rPr lang="en-GB" sz="1200"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43146"/>
            <a:ext cx="9191625" cy="334963"/>
          </a:xfrm>
        </p:spPr>
        <p:txBody>
          <a:bodyPr/>
          <a:lstStyle/>
          <a:p>
            <a:r>
              <a:rPr lang="en-GB" sz="11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Fianlize and implement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Integrate and execute plans to gather information at regular intervals (such as yearly or according </a:t>
            </a:r>
          </a:p>
          <a:p>
            <a:pPr algn="l">
              <a:defRPr b="0" sz="950">
                <a:solidFill>
                  <a:srgbClr val="425369"/>
                </a:solidFill>
                <a:latin typeface="Avenir Next"/>
              </a:defRPr>
            </a:pPr>
            <a:r>
              <a:rPr/>
              <a:t>to project and program cycles and reporting timelines encompassed in your Impact Measurement and Reporting Frameworks).</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impact data architecture – the models, rules, and policies that will govern how impact data is </a:t>
            </a:r>
          </a:p>
          <a:p>
            <a:pPr algn="l">
              <a:defRPr b="0" sz="950">
                <a:solidFill>
                  <a:srgbClr val="425369"/>
                </a:solidFill>
                <a:latin typeface="Avenir Next"/>
              </a:defRPr>
            </a:pPr>
            <a:r>
              <a:rPr/>
              <a:t>captured, processed and stored. ​Finalize and implement data quality and minimum standards to ensure results are an accurate </a:t>
            </a:r>
          </a:p>
          <a:p>
            <a:pPr algn="l">
              <a:defRPr b="0" sz="950">
                <a:solidFill>
                  <a:srgbClr val="425369"/>
                </a:solidFill>
                <a:latin typeface="Avenir Next"/>
              </a:defRPr>
            </a:pPr>
            <a:r>
              <a:rPr/>
              <a:t>reflection of what has occurred. Unpack data quality dimensions selected in the relevant context and ensure these are translated </a:t>
            </a:r>
          </a:p>
          <a:p>
            <a:pPr algn="l">
              <a:defRPr b="0" sz="950">
                <a:solidFill>
                  <a:srgbClr val="425369"/>
                </a:solidFill>
                <a:latin typeface="Avenir Next"/>
              </a:defRPr>
            </a:pPr>
            <a:r>
              <a:rPr/>
              <a:t>and integrated into processes, data architecture and data governance measures for the initiative. ​This may practically mean a </a:t>
            </a:r>
          </a:p>
          <a:p>
            <a:pPr algn="l">
              <a:defRPr b="0" sz="950">
                <a:solidFill>
                  <a:srgbClr val="425369"/>
                </a:solidFill>
                <a:latin typeface="Avenir Next"/>
              </a:defRPr>
            </a:pPr>
            <a:r>
              <a:rPr/>
              <a:t>phased approach to implementing select data quality standards as integration and embedding are possible within the initiative’s </a:t>
            </a:r>
          </a:p>
          <a:p>
            <a:pPr algn="l">
              <a:defRPr b="0" sz="950">
                <a:solidFill>
                  <a:srgbClr val="425369"/>
                </a:solidFill>
                <a:latin typeface="Avenir Next"/>
              </a:defRPr>
            </a:pPr>
            <a:r>
              <a:rPr/>
              <a:t>environment.</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measurement</a:t>
            </a:r>
            <a:r>
              <a:rPr lang="en-GB" sz="1200"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36531"/>
            <a:ext cx="9464041" cy="334963"/>
          </a:xfrm>
        </p:spPr>
        <p:txBody>
          <a:bodyPr/>
          <a:lstStyle/>
          <a:p>
            <a:r>
              <a:rPr lang="en-GB" sz="11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Review and refine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a:t>
            </a:r>
          </a:p>
          <a:p>
            <a:pPr algn="l">
              <a:defRPr b="0" sz="950">
                <a:solidFill>
                  <a:srgbClr val="425369"/>
                </a:solidFill>
                <a:latin typeface="Avenir Next"/>
              </a:defRPr>
            </a:pPr>
            <a:r>
              <a:rPr/>
              <a:t>of the Theory of Change. Consider the implications of Impact Measurement Framework implementation on processes lead </a:t>
            </a:r>
          </a:p>
          <a:p>
            <a:pPr algn="l">
              <a:defRPr b="0" sz="950">
                <a:solidFill>
                  <a:srgbClr val="425369"/>
                </a:solidFill>
                <a:latin typeface="Avenir Next"/>
              </a:defRPr>
            </a:pPr>
            <a:r>
              <a:rPr/>
              <a:t>by the Impact management Capability, as well as performance management (scorecards) and technology.​</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Routinely review and update the templates and training (see ”equipping” in Talent dimensions) required to socialise the </a:t>
            </a:r>
          </a:p>
          <a:p>
            <a:pPr algn="l">
              <a:defRPr b="0" sz="950">
                <a:solidFill>
                  <a:srgbClr val="425369"/>
                </a:solidFill>
                <a:latin typeface="Avenir Next"/>
              </a:defRPr>
            </a:pPr>
            <a:r>
              <a:rPr/>
              <a:t>Impact Measurement framework and associated tools and processes across all levels of the organization and enable execution </a:t>
            </a:r>
          </a:p>
          <a:p>
            <a:pPr algn="l">
              <a:defRPr b="0" sz="950">
                <a:solidFill>
                  <a:srgbClr val="425369"/>
                </a:solidFill>
                <a:latin typeface="Avenir Next"/>
              </a:defRPr>
            </a:pPr>
            <a:r>
              <a:rPr/>
              <a:t>to plan. Routinely review and update a plan for development of these consistent templates and training collateral (the </a:t>
            </a:r>
          </a:p>
          <a:p>
            <a:pPr algn="l">
              <a:defRPr b="0" sz="950">
                <a:solidFill>
                  <a:srgbClr val="425369"/>
                </a:solidFill>
                <a:latin typeface="Avenir Next"/>
              </a:defRPr>
            </a:pPr>
            <a:r>
              <a:rPr/>
              <a:t>comprehensive 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46470"/>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100" dirty="0"/>
              <a:t>The table below outlines the recommended actions to close gaps towards intended future state across the Measurement dimension. </a:t>
            </a:r>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Develop regular evaluation processes and evaluative thinking practice within the initiative. Develop key evaluation questions </a:t>
            </a:r>
          </a:p>
          <a:p>
            <a:pPr algn="l">
              <a:defRPr b="0" sz="950">
                <a:solidFill>
                  <a:srgbClr val="425369"/>
                </a:solidFill>
                <a:latin typeface="Avenir Next"/>
              </a:defRPr>
            </a:pPr>
            <a:r>
              <a:rPr/>
              <a:t>that can be embedded into reflective processes and applied to monitoring data resulting from execution of the Impact </a:t>
            </a:r>
          </a:p>
          <a:p>
            <a:pPr algn="l">
              <a:defRPr b="0" sz="950">
                <a:solidFill>
                  <a:srgbClr val="425369"/>
                </a:solidFill>
                <a:latin typeface="Avenir Next"/>
              </a:defRPr>
            </a:pPr>
            <a:r>
              <a:rPr/>
              <a:t>Measurement Framework. Consider existing, recognised frameworks that can be leveraged to adopt evaluation questions </a:t>
            </a:r>
          </a:p>
          <a:p>
            <a:pPr algn="l">
              <a:defRPr b="0" sz="950">
                <a:solidFill>
                  <a:srgbClr val="425369"/>
                </a:solidFill>
                <a:latin typeface="Avenir Next"/>
              </a:defRPr>
            </a:pPr>
            <a:r>
              <a:rPr/>
              <a:t>into reflective practice and organizational learning.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research strategy (the ‘job-to-be-done’ for research) as a sub-capability and what is required  to </a:t>
            </a:r>
          </a:p>
          <a:p>
            <a:pPr algn="l">
              <a:defRPr b="0" sz="950">
                <a:solidFill>
                  <a:srgbClr val="425369"/>
                </a:solidFill>
                <a:latin typeface="Avenir Next"/>
              </a:defRPr>
            </a:pPr>
            <a:r>
              <a:rPr/>
              <a:t>meet the objectives of the Impact Strategy, stakeholder needs, as well as prospective investor needs to build trust and confidence, </a:t>
            </a:r>
          </a:p>
          <a:p>
            <a:pPr algn="l">
              <a:defRPr b="0" sz="950">
                <a:solidFill>
                  <a:srgbClr val="425369"/>
                </a:solidFill>
                <a:latin typeface="Avenir Next"/>
              </a:defRPr>
            </a:pPr>
            <a:r>
              <a:rPr/>
              <a:t>and it turn, mobilise resources. Defining the level of research required will assist to determine the level of internal capability </a:t>
            </a:r>
          </a:p>
          <a:p>
            <a:pPr algn="l">
              <a:defRPr b="0" sz="950">
                <a:solidFill>
                  <a:srgbClr val="425369"/>
                </a:solidFill>
                <a:latin typeface="Avenir Next"/>
              </a:defRPr>
            </a:pPr>
            <a:r>
              <a:rPr/>
              <a:t>required, also consider research partnerships as a way to fulfil research requirements without scaling internal capacity. Identify </a:t>
            </a:r>
          </a:p>
          <a:p>
            <a:pPr algn="l">
              <a:defRPr b="0" sz="950">
                <a:solidFill>
                  <a:srgbClr val="425369"/>
                </a:solidFill>
                <a:latin typeface="Avenir Next"/>
              </a:defRPr>
            </a:pPr>
            <a:r>
              <a:rPr/>
              <a:t>secondary sources of research information that are relevant for the context and environment and can be used to inform program </a:t>
            </a:r>
          </a:p>
          <a:p>
            <a:pPr algn="l">
              <a:defRPr b="0" sz="950">
                <a:solidFill>
                  <a:srgbClr val="425369"/>
                </a:solidFill>
                <a:latin typeface="Avenir Next"/>
              </a:defRPr>
            </a:pPr>
            <a:r>
              <a:rPr/>
              <a:t>design.​​ Develop a library and / schedule of preferred secondary research sources (including research conducted by partners that </a:t>
            </a:r>
          </a:p>
          <a:p>
            <a:pPr algn="l">
              <a:defRPr b="0" sz="950">
                <a:solidFill>
                  <a:srgbClr val="425369"/>
                </a:solidFill>
                <a:latin typeface="Avenir Next"/>
              </a:defRPr>
            </a:pPr>
            <a:r>
              <a:rPr/>
              <a:t>can be leveraged).​</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reporting</a:t>
            </a:r>
            <a:r>
              <a:rPr lang="en-GB" sz="1200"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1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Define and develop a reporting framework to guide consistent reporting across the organization, that will proactively meet </a:t>
            </a:r>
          </a:p>
          <a:p>
            <a:pPr algn="l">
              <a:defRPr b="0" sz="950">
                <a:solidFill>
                  <a:srgbClr val="425369"/>
                </a:solidFill>
                <a:latin typeface="Avenir Next"/>
              </a:defRPr>
            </a:pPr>
            <a:r>
              <a:rPr/>
              <a:t>stakeholder needs, is aligned to Impact Strategy and meeting regulatory and other requirements.</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standards that are relevant and integrate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technology</a:t>
            </a:r>
            <a:r>
              <a:rPr lang="en-GB" sz="1200"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dirty="0"/>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1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Research and identify relevant technology (tools and / applications) that can be used consistently across the organisation.</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Ehlke Test PDF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63241"/>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states are:</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4023360" y="1033271"/>
            <a:ext cx="6400800" cy="457200"/>
          </a:xfrm>
          <a:prstGeom prst="rect">
            <a:avLst/>
          </a:prstGeom>
          <a:noFill/>
        </p:spPr>
        <p:txBody>
          <a:bodyPr wrap="none" tIns="0" bIns="0" lIns="0" rIns="0"/>
          <a:lstStyle/>
          <a:p>
            <a:pPr algn="l">
              <a:defRPr b="0" sz="950">
                <a:solidFill>
                  <a:srgbClr val="425369"/>
                </a:solidFill>
                <a:latin typeface="Avenir Next"/>
              </a:defRPr>
            </a:pPr>
            <a:r>
              <a:rPr/>
              <a:t>Capability Stakeholders, and Technology.</a:t>
            </a:r>
          </a:p>
        </p:txBody>
      </p:sp>
      <p:sp>
        <p:nvSpPr>
          <p:cNvPr id="12" name="TextBox 11"/>
          <p:cNvSpPr txBox="1"/>
          <p:nvPr/>
        </p:nvSpPr>
        <p:spPr>
          <a:xfrm>
            <a:off x="640080" y="1216152"/>
            <a:ext cx="6400800" cy="457200"/>
          </a:xfrm>
          <a:prstGeom prst="rect">
            <a:avLst/>
          </a:prstGeom>
          <a:noFill/>
        </p:spPr>
        <p:txBody>
          <a:bodyPr wrap="none" tIns="0" bIns="0" lIns="0" rIns="0"/>
          <a:lstStyle/>
          <a:p>
            <a:pPr algn="l">
              <a:defRPr b="0" sz="9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475488"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987552" y="2011680"/>
            <a:ext cx="6400800" cy="914400"/>
          </a:xfrm>
          <a:prstGeom prst="rect">
            <a:avLst/>
          </a:prstGeom>
          <a:noFill/>
        </p:spPr>
        <p:txBody>
          <a:bodyPr wrap="none">
            <a:spAutoFit/>
          </a:bodyPr>
          <a:lstStyle/>
          <a:p>
            <a:pPr algn="l">
              <a:defRPr b="0" sz="950">
                <a:solidFill>
                  <a:srgbClr val="425369"/>
                </a:solidFill>
                <a:latin typeface="Avenir Next"/>
              </a:defRPr>
            </a:pPr>
            <a:r>
              <a:rPr/>
              <a:t>Engage with broader stakeholders to gain consensus on fit-for-purpose tools and methods to support execution of your measurement </a:t>
            </a:r>
          </a:p>
          <a:p>
            <a:pPr algn="l">
              <a:defRPr b="0" sz="950">
                <a:solidFill>
                  <a:srgbClr val="425369"/>
                </a:solidFill>
                <a:latin typeface="Avenir Next"/>
              </a:defRPr>
            </a:pPr>
            <a:r>
              <a:rPr/>
              <a:t>framework and evaluation approach.</a:t>
            </a:r>
          </a:p>
        </p:txBody>
      </p:sp>
      <p:sp>
        <p:nvSpPr>
          <p:cNvPr id="16" name="TextBox 15"/>
          <p:cNvSpPr txBox="1"/>
          <p:nvPr/>
        </p:nvSpPr>
        <p:spPr>
          <a:xfrm>
            <a:off x="1824228" y="2468880"/>
            <a:ext cx="6400800" cy="914400"/>
          </a:xfrm>
          <a:prstGeom prst="rect">
            <a:avLst/>
          </a:prstGeom>
          <a:noFill/>
        </p:spPr>
        <p:txBody>
          <a:bodyPr wrap="none">
            <a:spAutoFit/>
          </a:bodyPr>
          <a:lstStyle/>
          <a:p>
            <a:pPr algn="l">
              <a:defRPr b="0" sz="950">
                <a:solidFill>
                  <a:srgbClr val="425369"/>
                </a:solidFill>
                <a:latin typeface="Avenir Next"/>
              </a:defRPr>
            </a:pPr>
            <a:r>
              <a:rPr/>
              <a:t>Define minimum standards and processes to support data quality management and access in line with user requirements.</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Continue to recruit and build capacity of Impact management capability and its sub-capabilities to support continuous equipping and integrated  </a:t>
            </a:r>
          </a:p>
          <a:p>
            <a:pPr algn="l">
              <a:defRPr b="0" sz="950">
                <a:solidFill>
                  <a:srgbClr val="425369"/>
                </a:solidFill>
                <a:latin typeface="Avenir Next"/>
              </a:defRPr>
            </a:pPr>
            <a:r>
              <a:rPr/>
              <a:t>performance management across the organisation.</a:t>
            </a:r>
          </a:p>
        </p:txBody>
      </p:sp>
      <p:sp>
        <p:nvSpPr>
          <p:cNvPr id="18" name="TextBox 17"/>
          <p:cNvSpPr txBox="1"/>
          <p:nvPr/>
        </p:nvSpPr>
        <p:spPr>
          <a:xfrm>
            <a:off x="2020824"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47472" y="3840480"/>
            <a:ext cx="6400800" cy="914400"/>
          </a:xfrm>
          <a:prstGeom prst="rect">
            <a:avLst/>
          </a:prstGeom>
          <a:noFill/>
        </p:spPr>
        <p:txBody>
          <a:bodyPr wrap="none">
            <a:spAutoFit/>
          </a:bodyPr>
          <a:lstStyle/>
          <a:p>
            <a:pPr algn="l">
              <a:defRPr b="0" sz="950">
                <a:solidFill>
                  <a:srgbClr val="425369"/>
                </a:solidFill>
                <a:latin typeface="Avenir Next"/>
              </a:defRPr>
            </a:pPr>
            <a:r>
              <a:rPr/>
              <a:t>Adopt and implement reporting framework and standards to guide consistent reporting across the organisation. </a:t>
            </a:r>
          </a:p>
        </p:txBody>
      </p:sp>
      <p:sp>
        <p:nvSpPr>
          <p:cNvPr id="20" name="TextBox 19"/>
          <p:cNvSpPr txBox="1"/>
          <p:nvPr/>
        </p:nvSpPr>
        <p:spPr>
          <a:xfrm>
            <a:off x="1033271"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4270</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189</cp:revision>
  <cp:lastPrinted>2023-10-27T06:48:18Z</cp:lastPrinted>
  <dcterms:created xsi:type="dcterms:W3CDTF">2018-01-08T18:03:55Z</dcterms:created>
  <dcterms:modified xsi:type="dcterms:W3CDTF">2024-04-17T07:42:58Z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